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8"/>
  </p:notesMasterIdLst>
  <p:handoutMasterIdLst>
    <p:handoutMasterId r:id="rId9"/>
  </p:handoutMasterIdLst>
  <p:sldIdLst>
    <p:sldId id="342" r:id="rId3"/>
    <p:sldId id="408" r:id="rId4"/>
    <p:sldId id="343" r:id="rId5"/>
    <p:sldId id="294" r:id="rId6"/>
    <p:sldId id="409" r:id="rId7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000099"/>
    <a:srgbClr val="0033CC"/>
    <a:srgbClr val="FF9933"/>
    <a:srgbClr val="FF0000"/>
    <a:srgbClr val="F5F395"/>
    <a:srgbClr val="00CCFF"/>
    <a:srgbClr val="0099FF"/>
    <a:srgbClr val="33CC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361" autoAdjust="0"/>
    <p:restoredTop sz="99838" autoAdjust="0"/>
  </p:normalViewPr>
  <p:slideViewPr>
    <p:cSldViewPr>
      <p:cViewPr>
        <p:scale>
          <a:sx n="100" d="100"/>
          <a:sy n="100" d="100"/>
        </p:scale>
        <p:origin x="-258" y="-3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971D6B-50BD-4B80-B241-8F32AB2A8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FE9ED3-B9B6-4BC3-8416-1E89B6323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08275"/>
            <a:ext cx="2228850" cy="388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08275"/>
            <a:ext cx="6534150" cy="388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B31B1D87-1490-489B-BA43-D205F2925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3FEDAB72-90E6-4173-884B-29BD1117C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60D24C9F-CBF4-4092-A9B6-36518617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125538"/>
            <a:ext cx="43815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125538"/>
            <a:ext cx="43815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FDC35DBC-CC5C-46D1-9740-B7E90758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C67CFE96-D20E-42B2-A066-59671498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CCF10DB6-3AD2-4264-8948-CED9BC745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7D6268E6-CC80-4405-A69F-A501D070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17A86FEA-82CB-4FD7-A900-5A1CCDEF8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47BA3AB4-E29A-440B-9AC6-5063192AB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AD09FD8E-1CE9-4F2D-8834-7582E4B70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60350"/>
            <a:ext cx="22479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925" y="260350"/>
            <a:ext cx="6594475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7FBC2828-5D34-4686-9392-74AAA3AD5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25" y="260350"/>
            <a:ext cx="5616575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125538"/>
            <a:ext cx="4381500" cy="5000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125538"/>
            <a:ext cx="4381500" cy="2424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702050"/>
            <a:ext cx="4381500" cy="2424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1C554D56-79A1-4775-9E11-B120F2B0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15925" y="260350"/>
            <a:ext cx="8994775" cy="5865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8ECBC76A-D9E9-4198-A834-20DFF719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25" y="260350"/>
            <a:ext cx="5616575" cy="5762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125538"/>
            <a:ext cx="8915400" cy="50006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533F933D-9D26-4FCA-AD9A-AB0B4801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6238875"/>
            <a:ext cx="4381500" cy="35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6238875"/>
            <a:ext cx="4381500" cy="358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708275"/>
            <a:ext cx="8836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</a:t>
            </a:r>
            <a:br>
              <a:rPr lang="ru-RU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6238875"/>
            <a:ext cx="89154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457825" y="404813"/>
          <a:ext cx="4140200" cy="711200"/>
        </p:xfrm>
        <a:graphic>
          <a:graphicData uri="http://schemas.openxmlformats.org/presentationml/2006/ole">
            <p:oleObj spid="_x0000_s1026" name="CorelDRAW" r:id="rId14" imgW="4140708" imgH="710946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339850"/>
            <a:ext cx="9906000" cy="73025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165850"/>
            <a:ext cx="9906000" cy="36513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zoom/>
  </p:transition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Myriad Pro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906000" cy="908050"/>
          </a:xfrm>
          <a:prstGeom prst="rect">
            <a:avLst/>
          </a:prstGeom>
          <a:solidFill>
            <a:srgbClr val="00239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260350"/>
            <a:ext cx="5616575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страницы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25538"/>
            <a:ext cx="8915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  <a:p>
            <a:pPr lvl="1"/>
            <a:r>
              <a:rPr lang="ru-RU" smtClean="0"/>
              <a:t>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</a:t>
            </a:r>
          </a:p>
          <a:p>
            <a:pPr lvl="2"/>
            <a:r>
              <a:rPr lang="ru-RU" smtClean="0"/>
              <a:t>Список 1</a:t>
            </a:r>
          </a:p>
          <a:p>
            <a:pPr lvl="3"/>
            <a:r>
              <a:rPr lang="ru-RU" smtClean="0"/>
              <a:t>Список 2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53188"/>
            <a:ext cx="23114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3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</a:t>
            </a:r>
            <a:fld id="{71FA17FD-55F4-4AF7-BAA2-4C9E93E16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6392863" y="260350"/>
          <a:ext cx="3205162" cy="552450"/>
        </p:xfrm>
        <a:graphic>
          <a:graphicData uri="http://schemas.openxmlformats.org/presentationml/2006/ole">
            <p:oleObj spid="_x0000_s2050" name="CorelDRAW" r:id="rId17" imgW="4140708" imgH="710946" progId="">
              <p:embed/>
            </p:oleObj>
          </a:graphicData>
        </a:graphic>
      </p:graphicFrame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908050"/>
            <a:ext cx="9906000" cy="73025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6381750"/>
            <a:ext cx="9906000" cy="36513"/>
          </a:xfrm>
          <a:prstGeom prst="rect">
            <a:avLst/>
          </a:prstGeom>
          <a:solidFill>
            <a:srgbClr val="DA5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2395"/>
          </a:solidFill>
          <a:latin typeface="+mn-lt"/>
          <a:ea typeface="+mn-ea"/>
          <a:cs typeface="+mn-cs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533400" indent="-174625" algn="l" rtl="0" eaLnBrk="0" fontAlgn="base" hangingPunct="0">
        <a:spcBef>
          <a:spcPct val="20000"/>
        </a:spcBef>
        <a:spcAft>
          <a:spcPct val="0"/>
        </a:spcAft>
        <a:buClr>
          <a:srgbClr val="DA58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901700" indent="-188913" algn="l" rtl="0" eaLnBrk="0" fontAlgn="base" hangingPunct="0">
        <a:spcBef>
          <a:spcPct val="20000"/>
        </a:spcBef>
        <a:spcAft>
          <a:spcPct val="0"/>
        </a:spcAft>
        <a:buClr>
          <a:srgbClr val="002395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1097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slide" Target="slide3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25336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529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3342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3342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527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5720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73533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3533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4130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593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76835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6835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23368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5466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77597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77597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9812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47371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83439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83439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8224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45021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82486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82486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18034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44831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82296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82296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17653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5212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82677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82677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18034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45593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8305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8305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18669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4622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83185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83185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23177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50736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78676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1" name="Rectangle 4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4488" y="1125538"/>
            <a:ext cx="9217025" cy="424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8" rIns="91434" bIns="45718" anchor="ctr"/>
          <a:lstStyle/>
          <a:p>
            <a:pPr algn="ctr">
              <a:lnSpc>
                <a:spcPct val="95000"/>
              </a:lnSpc>
            </a:pPr>
            <a:r>
              <a:rPr lang="ru-RU" sz="28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800" b="1" dirty="0">
                <a:solidFill>
                  <a:srgbClr val="002395"/>
                </a:solidFill>
                <a:latin typeface="Myriad Pro"/>
              </a:rPr>
            </a:br>
            <a:r>
              <a:rPr lang="ru-RU" sz="2800" b="1" dirty="0" smtClean="0">
                <a:solidFill>
                  <a:srgbClr val="002395"/>
                </a:solidFill>
                <a:latin typeface="Myriad Pro"/>
              </a:rPr>
              <a:t>Уважаемые коллеги!</a:t>
            </a:r>
            <a:r>
              <a:rPr lang="ru-RU" sz="28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800" b="1" dirty="0">
                <a:solidFill>
                  <a:srgbClr val="002395"/>
                </a:solidFill>
                <a:latin typeface="Myriad Pro"/>
              </a:rPr>
            </a:br>
            <a:r>
              <a:rPr lang="ru-RU" sz="28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800" b="1" dirty="0">
                <a:solidFill>
                  <a:srgbClr val="002395"/>
                </a:solidFill>
                <a:latin typeface="Myriad Pro"/>
              </a:rPr>
            </a:br>
            <a:r>
              <a:rPr lang="ru-RU" sz="28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800" b="1" dirty="0">
                <a:solidFill>
                  <a:srgbClr val="002395"/>
                </a:solidFill>
                <a:latin typeface="Myriad Pro"/>
              </a:rPr>
            </a:br>
            <a:r>
              <a:rPr lang="ru-RU" sz="24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400" b="1" dirty="0">
                <a:solidFill>
                  <a:srgbClr val="002395"/>
                </a:solidFill>
                <a:latin typeface="Myriad Pro"/>
              </a:rPr>
            </a:br>
            <a:r>
              <a:rPr lang="ru-RU" sz="24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400" b="1" dirty="0">
                <a:solidFill>
                  <a:srgbClr val="002395"/>
                </a:solidFill>
                <a:latin typeface="Myriad Pro"/>
              </a:rPr>
            </a:br>
            <a:r>
              <a:rPr lang="ru-RU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b="1" dirty="0">
                <a:solidFill>
                  <a:srgbClr val="002395"/>
                </a:solidFill>
                <a:latin typeface="Myriad Pro"/>
              </a:rPr>
            </a:br>
            <a:r>
              <a:rPr lang="ru-RU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b="1" dirty="0">
                <a:solidFill>
                  <a:srgbClr val="002395"/>
                </a:solidFill>
                <a:latin typeface="Myriad Pro"/>
              </a:rPr>
            </a:br>
            <a:r>
              <a:rPr lang="ru-RU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b="1" dirty="0">
                <a:solidFill>
                  <a:srgbClr val="002395"/>
                </a:solidFill>
                <a:latin typeface="Myriad Pro"/>
              </a:rPr>
            </a:br>
            <a:r>
              <a:rPr lang="ru-RU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b="1" dirty="0">
                <a:solidFill>
                  <a:srgbClr val="002395"/>
                </a:solidFill>
                <a:latin typeface="Myriad Pro"/>
              </a:rPr>
            </a:br>
            <a:r>
              <a:rPr lang="ru-RU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b="1" dirty="0">
                <a:solidFill>
                  <a:srgbClr val="002395"/>
                </a:solidFill>
                <a:latin typeface="Myriad Pro"/>
              </a:rPr>
            </a:br>
            <a:r>
              <a:rPr lang="ru-RU" sz="2600" b="1" dirty="0">
                <a:solidFill>
                  <a:srgbClr val="002395"/>
                </a:solidFill>
                <a:latin typeface="Myriad Pro"/>
              </a:rPr>
              <a:t>Добро пожаловать на </a:t>
            </a:r>
            <a:r>
              <a:rPr lang="ru-RU" sz="2600" b="1" dirty="0" smtClean="0">
                <a:solidFill>
                  <a:srgbClr val="002395"/>
                </a:solidFill>
                <a:latin typeface="Myriad Pro"/>
              </a:rPr>
              <a:t>презентацию финансовых инструментов от</a:t>
            </a:r>
            <a:r>
              <a:rPr lang="ru-RU" sz="2600" b="1" dirty="0">
                <a:solidFill>
                  <a:srgbClr val="002395"/>
                </a:solidFill>
                <a:latin typeface="Myriad Pro"/>
              </a:rPr>
              <a:t/>
            </a:r>
            <a:br>
              <a:rPr lang="ru-RU" sz="2600" b="1" dirty="0">
                <a:solidFill>
                  <a:srgbClr val="002395"/>
                </a:solidFill>
                <a:latin typeface="Myriad Pro"/>
              </a:rPr>
            </a:br>
            <a:r>
              <a:rPr lang="ru-RU" sz="2600" b="1" dirty="0">
                <a:solidFill>
                  <a:srgbClr val="002395"/>
                </a:solidFill>
                <a:latin typeface="Myriad Pro"/>
              </a:rPr>
              <a:t>ОАО «Промсвязьбанк»</a:t>
            </a:r>
          </a:p>
        </p:txBody>
      </p:sp>
      <p:sp>
        <p:nvSpPr>
          <p:cNvPr id="4142" name="Rectangle 51"/>
          <p:cNvSpPr>
            <a:spLocks noChangeArrowheads="1"/>
          </p:cNvSpPr>
          <p:nvPr/>
        </p:nvSpPr>
        <p:spPr bwMode="auto">
          <a:xfrm>
            <a:off x="0" y="1847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8440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575" y="1700213"/>
            <a:ext cx="273685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404" name="Rectangle 5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05300" y="5665788"/>
            <a:ext cx="1296988" cy="431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E44506"/>
              </a:solidFill>
              <a:latin typeface="Times New Roman" pitchFamily="18" charset="0"/>
            </a:endParaRPr>
          </a:p>
        </p:txBody>
      </p:sp>
      <p:sp>
        <p:nvSpPr>
          <p:cNvPr id="4146" name="Rectangle 54"/>
          <p:cNvSpPr>
            <a:spLocks noChangeArrowheads="1"/>
          </p:cNvSpPr>
          <p:nvPr/>
        </p:nvSpPr>
        <p:spPr bwMode="auto">
          <a:xfrm>
            <a:off x="-15875" y="6661150"/>
            <a:ext cx="9906000" cy="14287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9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8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3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8802688" y="1341438"/>
            <a:ext cx="7921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8" y="369888"/>
            <a:ext cx="5727700" cy="398462"/>
          </a:xfrm>
          <a:noFill/>
        </p:spPr>
        <p:txBody>
          <a:bodyPr anchor="t"/>
          <a:lstStyle/>
          <a:p>
            <a:pPr eaLnBrk="1" hangingPunct="1"/>
            <a:r>
              <a:rPr lang="ru-RU" sz="1600" smtClean="0"/>
              <a:t>Схема взаимодействия с Гарантийными фондами</a:t>
            </a:r>
          </a:p>
        </p:txBody>
      </p:sp>
      <p:graphicFrame>
        <p:nvGraphicFramePr>
          <p:cNvPr id="488451" name="Object 3"/>
          <p:cNvGraphicFramePr>
            <a:graphicFrameLocks noChangeAspect="1"/>
          </p:cNvGraphicFramePr>
          <p:nvPr/>
        </p:nvGraphicFramePr>
        <p:xfrm>
          <a:off x="200025" y="1168400"/>
          <a:ext cx="903288" cy="1146175"/>
        </p:xfrm>
        <a:graphic>
          <a:graphicData uri="http://schemas.openxmlformats.org/presentationml/2006/ole">
            <p:oleObj spid="_x0000_s36866" name="Visio" r:id="rId4" imgW="974598" imgH="1612392" progId="">
              <p:embed/>
            </p:oleObj>
          </a:graphicData>
        </a:graphic>
      </p:graphicFrame>
      <p:graphicFrame>
        <p:nvGraphicFramePr>
          <p:cNvPr id="488452" name="Object 4"/>
          <p:cNvGraphicFramePr>
            <a:graphicFrameLocks noChangeAspect="1"/>
          </p:cNvGraphicFramePr>
          <p:nvPr/>
        </p:nvGraphicFramePr>
        <p:xfrm>
          <a:off x="188913" y="3278188"/>
          <a:ext cx="858837" cy="798512"/>
        </p:xfrm>
        <a:graphic>
          <a:graphicData uri="http://schemas.openxmlformats.org/presentationml/2006/ole">
            <p:oleObj spid="_x0000_s36867" name="Visio" r:id="rId5" imgW="928497" imgH="880491" progId="">
              <p:embed/>
            </p:oleObj>
          </a:graphicData>
        </a:graphic>
      </p:graphicFrame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344488" y="5149850"/>
            <a:ext cx="679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69" tIns="41985" rIns="83969" bIns="41985"/>
          <a:lstStyle/>
          <a:p>
            <a:pPr>
              <a:spcBef>
                <a:spcPct val="20000"/>
              </a:spcBef>
            </a:pPr>
            <a:r>
              <a:rPr lang="ru-RU" sz="1200" b="1"/>
              <a:t>ФОНД</a:t>
            </a:r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1216025" y="1558925"/>
            <a:ext cx="1350963" cy="4937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Обращается в Банк за кредитом</a:t>
            </a:r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1150938" y="3182938"/>
            <a:ext cx="1095375" cy="10382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Проводит анализ лимита кредитования по внутренней процедуре</a:t>
            </a:r>
          </a:p>
        </p:txBody>
      </p:sp>
      <p:sp>
        <p:nvSpPr>
          <p:cNvPr id="488457" name="Oval 9"/>
          <p:cNvSpPr>
            <a:spLocks noChangeArrowheads="1"/>
          </p:cNvSpPr>
          <p:nvPr/>
        </p:nvSpPr>
        <p:spPr bwMode="auto">
          <a:xfrm>
            <a:off x="2346325" y="2682875"/>
            <a:ext cx="1525588" cy="9318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57263">
              <a:lnSpc>
                <a:spcPct val="80000"/>
              </a:lnSpc>
              <a:spcBef>
                <a:spcPts val="400"/>
              </a:spcBef>
            </a:pPr>
            <a:r>
              <a:rPr lang="ru-RU" sz="1100">
                <a:solidFill>
                  <a:srgbClr val="000099"/>
                </a:solidFill>
                <a:latin typeface="Times New Roman" pitchFamily="18" charset="0"/>
              </a:rPr>
              <a:t>В случае </a:t>
            </a:r>
          </a:p>
          <a:p>
            <a:pPr algn="ctr" defTabSz="957263">
              <a:lnSpc>
                <a:spcPct val="80000"/>
              </a:lnSpc>
              <a:spcBef>
                <a:spcPts val="400"/>
              </a:spcBef>
            </a:pPr>
            <a:r>
              <a:rPr lang="ru-RU" sz="1100">
                <a:solidFill>
                  <a:srgbClr val="000099"/>
                </a:solidFill>
                <a:latin typeface="Times New Roman" pitchFamily="18" charset="0"/>
              </a:rPr>
              <a:t>недостаточности залогового</a:t>
            </a:r>
          </a:p>
          <a:p>
            <a:pPr algn="ctr" defTabSz="957263">
              <a:lnSpc>
                <a:spcPct val="80000"/>
              </a:lnSpc>
              <a:spcBef>
                <a:spcPts val="400"/>
              </a:spcBef>
            </a:pPr>
            <a:r>
              <a:rPr lang="ru-RU" sz="1100">
                <a:solidFill>
                  <a:srgbClr val="000099"/>
                </a:solidFill>
                <a:latin typeface="Times New Roman" pitchFamily="18" charset="0"/>
              </a:rPr>
              <a:t>обеспечения</a:t>
            </a:r>
            <a:r>
              <a:rPr lang="ru-RU" sz="9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3427413" y="3919538"/>
            <a:ext cx="1403350" cy="804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Сообщает Клиенту о возможности поручительства Фонда</a:t>
            </a:r>
          </a:p>
        </p:txBody>
      </p:sp>
      <p:sp>
        <p:nvSpPr>
          <p:cNvPr id="488459" name="Rectangle 11"/>
          <p:cNvSpPr>
            <a:spLocks noChangeArrowheads="1"/>
          </p:cNvSpPr>
          <p:nvPr/>
        </p:nvSpPr>
        <p:spPr bwMode="auto">
          <a:xfrm>
            <a:off x="3675063" y="1323975"/>
            <a:ext cx="1685925" cy="8810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Дает согласие на получение поручительства Фонда. Заполняет заявку на предоставление поручительства</a:t>
            </a:r>
          </a:p>
        </p:txBody>
      </p:sp>
      <p:sp>
        <p:nvSpPr>
          <p:cNvPr id="488460" name="Rectangle 12"/>
          <p:cNvSpPr>
            <a:spLocks noChangeArrowheads="1"/>
          </p:cNvSpPr>
          <p:nvPr/>
        </p:nvSpPr>
        <p:spPr bwMode="auto">
          <a:xfrm>
            <a:off x="4927600" y="2800350"/>
            <a:ext cx="1641475" cy="8651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Передает в Фонд подписанную Банком и Заемщиком заявку </a:t>
            </a:r>
          </a:p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+ комплект документов</a:t>
            </a:r>
          </a:p>
        </p:txBody>
      </p:sp>
      <p:sp>
        <p:nvSpPr>
          <p:cNvPr id="488461" name="Rectangle 13"/>
          <p:cNvSpPr>
            <a:spLocks noChangeArrowheads="1"/>
          </p:cNvSpPr>
          <p:nvPr/>
        </p:nvSpPr>
        <p:spPr bwMode="auto">
          <a:xfrm>
            <a:off x="5457825" y="5132388"/>
            <a:ext cx="1535113" cy="10731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Принимает решение о предоставлении поручительства и доводит его до сведения Банка и Клиента</a:t>
            </a:r>
          </a:p>
        </p:txBody>
      </p:sp>
      <p:sp>
        <p:nvSpPr>
          <p:cNvPr id="488462" name="Rectangle 14"/>
          <p:cNvSpPr>
            <a:spLocks noChangeArrowheads="1"/>
          </p:cNvSpPr>
          <p:nvPr/>
        </p:nvSpPr>
        <p:spPr bwMode="auto">
          <a:xfrm>
            <a:off x="6003925" y="1331913"/>
            <a:ext cx="1279525" cy="76993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Оплачивает комиссию* за предоставление поручительства</a:t>
            </a:r>
          </a:p>
        </p:txBody>
      </p:sp>
      <p:sp>
        <p:nvSpPr>
          <p:cNvPr id="488463" name="Rectangle 15"/>
          <p:cNvSpPr>
            <a:spLocks noChangeArrowheads="1"/>
          </p:cNvSpPr>
          <p:nvPr/>
        </p:nvSpPr>
        <p:spPr bwMode="auto">
          <a:xfrm>
            <a:off x="7189788" y="2233613"/>
            <a:ext cx="1341437" cy="29241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/>
          <a:lstStyle/>
          <a:p>
            <a:pPr algn="ctr">
              <a:spcBef>
                <a:spcPct val="20000"/>
              </a:spcBef>
            </a:pPr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Подписание трехстороннего договора поручительства, а также кредитных и обеспечительных договоров</a:t>
            </a:r>
          </a:p>
          <a:p>
            <a:pPr algn="ctr">
              <a:spcBef>
                <a:spcPct val="20000"/>
              </a:spcBef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(Клиент, Банк, Фонд)</a:t>
            </a:r>
          </a:p>
        </p:txBody>
      </p:sp>
      <p:sp>
        <p:nvSpPr>
          <p:cNvPr id="488464" name="Rectangle 16"/>
          <p:cNvSpPr>
            <a:spLocks noChangeArrowheads="1"/>
          </p:cNvSpPr>
          <p:nvPr/>
        </p:nvSpPr>
        <p:spPr bwMode="auto">
          <a:xfrm>
            <a:off x="8553450" y="1268413"/>
            <a:ext cx="1203325" cy="9175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83969" tIns="41985" rIns="83969" bIns="41985" anchorCtr="1"/>
          <a:lstStyle/>
          <a:p>
            <a:pPr algn="ctr">
              <a:spcBef>
                <a:spcPct val="20000"/>
              </a:spcBef>
            </a:pPr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Получение кредита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193675" y="4854575"/>
            <a:ext cx="9601200" cy="26988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165100" y="2519363"/>
            <a:ext cx="9599613" cy="26987"/>
          </a:xfrm>
          <a:prstGeom prst="line">
            <a:avLst/>
          </a:prstGeom>
          <a:noFill/>
          <a:ln w="2222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67" name="Line 19"/>
          <p:cNvSpPr>
            <a:spLocks noChangeShapeType="1"/>
          </p:cNvSpPr>
          <p:nvPr/>
        </p:nvSpPr>
        <p:spPr bwMode="auto">
          <a:xfrm flipH="1">
            <a:off x="1712913" y="2060575"/>
            <a:ext cx="0" cy="1133475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68" name="Line 20"/>
          <p:cNvSpPr>
            <a:spLocks noChangeShapeType="1"/>
          </p:cNvSpPr>
          <p:nvPr/>
        </p:nvSpPr>
        <p:spPr bwMode="auto">
          <a:xfrm flipV="1">
            <a:off x="2249488" y="3986213"/>
            <a:ext cx="83185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69" name="Line 21"/>
          <p:cNvSpPr>
            <a:spLocks noChangeShapeType="1"/>
          </p:cNvSpPr>
          <p:nvPr/>
        </p:nvSpPr>
        <p:spPr bwMode="auto">
          <a:xfrm flipH="1" flipV="1">
            <a:off x="3071813" y="3625850"/>
            <a:ext cx="0" cy="360363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0" name="Line 22"/>
          <p:cNvSpPr>
            <a:spLocks noChangeShapeType="1"/>
          </p:cNvSpPr>
          <p:nvPr/>
        </p:nvSpPr>
        <p:spPr bwMode="auto">
          <a:xfrm flipV="1">
            <a:off x="3873500" y="3068638"/>
            <a:ext cx="2159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1" name="Line 23"/>
          <p:cNvSpPr>
            <a:spLocks noChangeShapeType="1"/>
          </p:cNvSpPr>
          <p:nvPr/>
        </p:nvSpPr>
        <p:spPr bwMode="auto">
          <a:xfrm flipH="1">
            <a:off x="4079875" y="3068638"/>
            <a:ext cx="0" cy="865187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2" name="Line 24"/>
          <p:cNvSpPr>
            <a:spLocks noChangeShapeType="1"/>
          </p:cNvSpPr>
          <p:nvPr/>
        </p:nvSpPr>
        <p:spPr bwMode="auto">
          <a:xfrm flipV="1">
            <a:off x="4448175" y="2205038"/>
            <a:ext cx="0" cy="1728787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3" name="Line 25"/>
          <p:cNvSpPr>
            <a:spLocks noChangeShapeType="1"/>
          </p:cNvSpPr>
          <p:nvPr/>
        </p:nvSpPr>
        <p:spPr bwMode="auto">
          <a:xfrm>
            <a:off x="5097463" y="2205038"/>
            <a:ext cx="0" cy="57626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4" name="Line 26"/>
          <p:cNvSpPr>
            <a:spLocks noChangeShapeType="1"/>
          </p:cNvSpPr>
          <p:nvPr/>
        </p:nvSpPr>
        <p:spPr bwMode="auto">
          <a:xfrm>
            <a:off x="5681663" y="3671888"/>
            <a:ext cx="0" cy="1468437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5" name="Line 27"/>
          <p:cNvSpPr>
            <a:spLocks noChangeShapeType="1"/>
          </p:cNvSpPr>
          <p:nvPr/>
        </p:nvSpPr>
        <p:spPr bwMode="auto">
          <a:xfrm flipV="1">
            <a:off x="6807200" y="2098675"/>
            <a:ext cx="17463" cy="3024188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6" name="Line 28"/>
          <p:cNvSpPr>
            <a:spLocks noChangeShapeType="1"/>
          </p:cNvSpPr>
          <p:nvPr/>
        </p:nvSpPr>
        <p:spPr bwMode="auto">
          <a:xfrm>
            <a:off x="7288213" y="1719263"/>
            <a:ext cx="652462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7" name="Line 29"/>
          <p:cNvSpPr>
            <a:spLocks noChangeShapeType="1"/>
          </p:cNvSpPr>
          <p:nvPr/>
        </p:nvSpPr>
        <p:spPr bwMode="auto">
          <a:xfrm>
            <a:off x="7940675" y="1719263"/>
            <a:ext cx="0" cy="509587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8" name="Line 30"/>
          <p:cNvSpPr>
            <a:spLocks noChangeShapeType="1"/>
          </p:cNvSpPr>
          <p:nvPr/>
        </p:nvSpPr>
        <p:spPr bwMode="auto">
          <a:xfrm>
            <a:off x="8550275" y="2841625"/>
            <a:ext cx="785813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488479" name="Line 31"/>
          <p:cNvSpPr>
            <a:spLocks noChangeShapeType="1"/>
          </p:cNvSpPr>
          <p:nvPr/>
        </p:nvSpPr>
        <p:spPr bwMode="auto">
          <a:xfrm flipH="1" flipV="1">
            <a:off x="9326563" y="2211388"/>
            <a:ext cx="0" cy="630237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pic>
        <p:nvPicPr>
          <p:cNvPr id="488485" name="Picture 7" descr="http://kvartiry.od.ua/wp-content/uploads/2010/02/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5419725"/>
            <a:ext cx="10795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Рисунок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8125" y="6453188"/>
            <a:ext cx="4333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Rectangle 3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408988" y="6454775"/>
            <a:ext cx="647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000099"/>
                </a:solidFill>
              </a:rPr>
              <a:t>Назад</a:t>
            </a:r>
          </a:p>
        </p:txBody>
      </p:sp>
      <p:sp>
        <p:nvSpPr>
          <p:cNvPr id="3107" name="Rectangle 54"/>
          <p:cNvSpPr>
            <a:spLocks noChangeArrowheads="1"/>
          </p:cNvSpPr>
          <p:nvPr/>
        </p:nvSpPr>
        <p:spPr bwMode="auto">
          <a:xfrm>
            <a:off x="73025" y="6488113"/>
            <a:ext cx="7040563" cy="287337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 b="1">
                <a:solidFill>
                  <a:srgbClr val="FF6600"/>
                </a:solidFill>
                <a:latin typeface="Times New Roman" pitchFamily="18" charset="0"/>
              </a:rPr>
              <a:t>*</a:t>
            </a:r>
            <a:r>
              <a:rPr lang="ru-RU" sz="900" b="1">
                <a:solidFill>
                  <a:srgbClr val="FF6600"/>
                </a:solidFill>
                <a:latin typeface="Times New Roman" pitchFamily="18" charset="0"/>
              </a:rPr>
              <a:t>Размер комиссии за предоставление поручительства, а также критерии применяемые к клиентам можно узнать на официальных сайтах Фондов</a:t>
            </a:r>
          </a:p>
          <a:p>
            <a:r>
              <a:rPr lang="ru-RU" sz="900" b="1">
                <a:solidFill>
                  <a:srgbClr val="FF6600"/>
                </a:solidFill>
                <a:latin typeface="Times New Roman" pitchFamily="18" charset="0"/>
              </a:rPr>
              <a:t>  или по контактным телефонам Фондов в соответствующем регионе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380968" y="5715016"/>
            <a:ext cx="935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5336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45529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73342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73342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25527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45720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73533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3533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24130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45593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76835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76835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23368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45466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77597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77597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19812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47371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83439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83439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3" name="Line 22"/>
          <p:cNvSpPr>
            <a:spLocks noChangeShapeType="1"/>
          </p:cNvSpPr>
          <p:nvPr/>
        </p:nvSpPr>
        <p:spPr bwMode="auto">
          <a:xfrm>
            <a:off x="18224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>
            <a:off x="45021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5" name="Line 24"/>
          <p:cNvSpPr>
            <a:spLocks noChangeShapeType="1"/>
          </p:cNvSpPr>
          <p:nvPr/>
        </p:nvSpPr>
        <p:spPr bwMode="auto">
          <a:xfrm>
            <a:off x="82486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6" name="Line 25"/>
          <p:cNvSpPr>
            <a:spLocks noChangeShapeType="1"/>
          </p:cNvSpPr>
          <p:nvPr/>
        </p:nvSpPr>
        <p:spPr bwMode="auto">
          <a:xfrm>
            <a:off x="82486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7" name="Line 26"/>
          <p:cNvSpPr>
            <a:spLocks noChangeShapeType="1"/>
          </p:cNvSpPr>
          <p:nvPr/>
        </p:nvSpPr>
        <p:spPr bwMode="auto">
          <a:xfrm>
            <a:off x="18034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>
            <a:off x="44831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82296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0" name="Line 29"/>
          <p:cNvSpPr>
            <a:spLocks noChangeShapeType="1"/>
          </p:cNvSpPr>
          <p:nvPr/>
        </p:nvSpPr>
        <p:spPr bwMode="auto">
          <a:xfrm>
            <a:off x="82296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1" name="Line 30"/>
          <p:cNvSpPr>
            <a:spLocks noChangeShapeType="1"/>
          </p:cNvSpPr>
          <p:nvPr/>
        </p:nvSpPr>
        <p:spPr bwMode="auto">
          <a:xfrm>
            <a:off x="17653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2" name="Line 31"/>
          <p:cNvSpPr>
            <a:spLocks noChangeShapeType="1"/>
          </p:cNvSpPr>
          <p:nvPr/>
        </p:nvSpPr>
        <p:spPr bwMode="auto">
          <a:xfrm>
            <a:off x="45212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82677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82677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5" name="Line 34"/>
          <p:cNvSpPr>
            <a:spLocks noChangeShapeType="1"/>
          </p:cNvSpPr>
          <p:nvPr/>
        </p:nvSpPr>
        <p:spPr bwMode="auto">
          <a:xfrm>
            <a:off x="18034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6" name="Line 35"/>
          <p:cNvSpPr>
            <a:spLocks noChangeShapeType="1"/>
          </p:cNvSpPr>
          <p:nvPr/>
        </p:nvSpPr>
        <p:spPr bwMode="auto">
          <a:xfrm>
            <a:off x="45593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Line 36"/>
          <p:cNvSpPr>
            <a:spLocks noChangeShapeType="1"/>
          </p:cNvSpPr>
          <p:nvPr/>
        </p:nvSpPr>
        <p:spPr bwMode="auto">
          <a:xfrm>
            <a:off x="8305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8" name="Line 37"/>
          <p:cNvSpPr>
            <a:spLocks noChangeShapeType="1"/>
          </p:cNvSpPr>
          <p:nvPr/>
        </p:nvSpPr>
        <p:spPr bwMode="auto">
          <a:xfrm>
            <a:off x="8305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9" name="Line 38"/>
          <p:cNvSpPr>
            <a:spLocks noChangeShapeType="1"/>
          </p:cNvSpPr>
          <p:nvPr/>
        </p:nvSpPr>
        <p:spPr bwMode="auto">
          <a:xfrm>
            <a:off x="18669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0" name="Line 39"/>
          <p:cNvSpPr>
            <a:spLocks noChangeShapeType="1"/>
          </p:cNvSpPr>
          <p:nvPr/>
        </p:nvSpPr>
        <p:spPr bwMode="auto">
          <a:xfrm>
            <a:off x="4622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1" name="Line 40"/>
          <p:cNvSpPr>
            <a:spLocks noChangeShapeType="1"/>
          </p:cNvSpPr>
          <p:nvPr/>
        </p:nvSpPr>
        <p:spPr bwMode="auto">
          <a:xfrm>
            <a:off x="83185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2" name="Line 41"/>
          <p:cNvSpPr>
            <a:spLocks noChangeShapeType="1"/>
          </p:cNvSpPr>
          <p:nvPr/>
        </p:nvSpPr>
        <p:spPr bwMode="auto">
          <a:xfrm>
            <a:off x="83185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3" name="Line 42"/>
          <p:cNvSpPr>
            <a:spLocks noChangeShapeType="1"/>
          </p:cNvSpPr>
          <p:nvPr/>
        </p:nvSpPr>
        <p:spPr bwMode="auto">
          <a:xfrm>
            <a:off x="23177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4" name="Line 43"/>
          <p:cNvSpPr>
            <a:spLocks noChangeShapeType="1"/>
          </p:cNvSpPr>
          <p:nvPr/>
        </p:nvSpPr>
        <p:spPr bwMode="auto">
          <a:xfrm>
            <a:off x="50736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5" name="Line 44"/>
          <p:cNvSpPr>
            <a:spLocks noChangeShapeType="1"/>
          </p:cNvSpPr>
          <p:nvPr/>
        </p:nvSpPr>
        <p:spPr bwMode="auto">
          <a:xfrm>
            <a:off x="78676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5424" name="Rectangle 48"/>
          <p:cNvSpPr>
            <a:spLocks noChangeArrowheads="1"/>
          </p:cNvSpPr>
          <p:nvPr/>
        </p:nvSpPr>
        <p:spPr bwMode="auto">
          <a:xfrm>
            <a:off x="112713" y="621725"/>
            <a:ext cx="97932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dirty="0">
              <a:solidFill>
                <a:srgbClr val="002395"/>
              </a:solidFill>
              <a:latin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395"/>
                </a:solidFill>
                <a:latin typeface="Times New Roman" pitchFamily="18" charset="0"/>
              </a:rPr>
              <a:t>Специфика работы с клиентами сегмента Малый и Средний Бизнес</a:t>
            </a:r>
            <a:endParaRPr lang="ru-RU" sz="2500" b="1" dirty="0">
              <a:latin typeface="Times New Roman" pitchFamily="18" charset="0"/>
            </a:endParaRPr>
          </a:p>
        </p:txBody>
      </p:sp>
      <p:pic>
        <p:nvPicPr>
          <p:cNvPr id="51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478" y="2427728"/>
            <a:ext cx="452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10" y="2643752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0" name="Заголовок 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8158" y="2571744"/>
            <a:ext cx="316835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ru-RU" b="1" dirty="0" smtClean="0">
                <a:solidFill>
                  <a:srgbClr val="002395"/>
                </a:solidFill>
                <a:latin typeface="Myriad Pro"/>
              </a:rPr>
              <a:t>Учет управленческих данных клиента</a:t>
            </a:r>
            <a:endParaRPr lang="ru-RU" b="1" dirty="0">
              <a:solidFill>
                <a:srgbClr val="002395"/>
              </a:solidFill>
              <a:latin typeface="Myriad Pro"/>
            </a:endParaRPr>
          </a:p>
        </p:txBody>
      </p:sp>
      <p:pic>
        <p:nvPicPr>
          <p:cNvPr id="5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100" y="3572446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548" y="3428430"/>
            <a:ext cx="452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3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2524108" y="3500438"/>
            <a:ext cx="5543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ru-RU" sz="2400" b="1" dirty="0" smtClean="0">
                <a:solidFill>
                  <a:srgbClr val="002395"/>
                </a:solidFill>
                <a:latin typeface="Myriad Pro"/>
              </a:rPr>
              <a:t>    </a:t>
            </a:r>
            <a:r>
              <a:rPr lang="ru-RU" b="1" dirty="0" smtClean="0">
                <a:solidFill>
                  <a:srgbClr val="002395"/>
                </a:solidFill>
                <a:latin typeface="Myriad Pro"/>
              </a:rPr>
              <a:t>Быстрое принятие решений</a:t>
            </a:r>
            <a:endParaRPr lang="ru-RU" b="1" dirty="0">
              <a:solidFill>
                <a:srgbClr val="002395"/>
              </a:solidFill>
              <a:latin typeface="Myriad Pro"/>
            </a:endParaRPr>
          </a:p>
        </p:txBody>
      </p:sp>
      <p:pic>
        <p:nvPicPr>
          <p:cNvPr id="51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072" y="4437112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480" y="4293096"/>
            <a:ext cx="452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6" name="Заголовок 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5097016" y="4437112"/>
            <a:ext cx="4537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2400" b="1" dirty="0">
                <a:solidFill>
                  <a:srgbClr val="002395"/>
                </a:solidFill>
                <a:latin typeface="Myriad Pro"/>
              </a:rPr>
              <a:t>         </a:t>
            </a:r>
            <a:r>
              <a:rPr lang="ru-RU" b="1" dirty="0" smtClean="0">
                <a:solidFill>
                  <a:srgbClr val="002395"/>
                </a:solidFill>
                <a:latin typeface="Myriad Pro"/>
              </a:rPr>
              <a:t>Гибкий подход к обеспечению</a:t>
            </a:r>
            <a:endParaRPr lang="ru-RU" b="1" dirty="0">
              <a:solidFill>
                <a:srgbClr val="002395"/>
              </a:solidFill>
              <a:latin typeface="Myriad Pro"/>
            </a:endParaRPr>
          </a:p>
        </p:txBody>
      </p:sp>
      <p:pic>
        <p:nvPicPr>
          <p:cNvPr id="5177" name="Picture 7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3225" y="5162550"/>
            <a:ext cx="23764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8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7113588" y="5734050"/>
            <a:ext cx="19446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600" b="1">
                <a:solidFill>
                  <a:srgbClr val="002395"/>
                </a:solidFill>
                <a:latin typeface="Myriad Pro"/>
              </a:rPr>
              <a:t>Наши филиалы</a:t>
            </a:r>
            <a:br>
              <a:rPr lang="ru-RU" sz="1600" b="1">
                <a:solidFill>
                  <a:srgbClr val="002395"/>
                </a:solidFill>
                <a:latin typeface="Myriad Pro"/>
              </a:rPr>
            </a:br>
            <a:r>
              <a:rPr lang="ru-RU" sz="800" b="1">
                <a:solidFill>
                  <a:srgbClr val="FF6600"/>
                </a:solidFill>
                <a:latin typeface="Myriad Pro"/>
              </a:rPr>
              <a:t>контактная информация</a:t>
            </a:r>
            <a:endParaRPr lang="ru-RU" sz="1600" b="1">
              <a:solidFill>
                <a:srgbClr val="FF6600"/>
              </a:solidFill>
              <a:latin typeface="Myriad Pro"/>
            </a:endParaRPr>
          </a:p>
        </p:txBody>
      </p:sp>
      <p:sp>
        <p:nvSpPr>
          <p:cNvPr id="5181" name="Заголовок 1"/>
          <p:cNvSpPr>
            <a:spLocks/>
          </p:cNvSpPr>
          <p:nvPr/>
        </p:nvSpPr>
        <p:spPr bwMode="auto">
          <a:xfrm>
            <a:off x="144463" y="6453188"/>
            <a:ext cx="12080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endParaRPr lang="ru-RU" sz="1200" b="1" dirty="0" smtClean="0">
              <a:solidFill>
                <a:srgbClr val="FF6600"/>
              </a:solidFill>
              <a:latin typeface="Myriad Pro"/>
            </a:endParaRPr>
          </a:p>
          <a:p>
            <a:pPr>
              <a:lnSpc>
                <a:spcPct val="95000"/>
              </a:lnSpc>
            </a:pPr>
            <a:endParaRPr lang="ru-RU" sz="1200" b="1" dirty="0">
              <a:solidFill>
                <a:srgbClr val="FF6600"/>
              </a:solidFill>
              <a:latin typeface="Myriad Pro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10" y="5072074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16" y="4500570"/>
            <a:ext cx="452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Заголовок 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380968" y="4786322"/>
            <a:ext cx="385252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2400" b="1" dirty="0">
                <a:solidFill>
                  <a:srgbClr val="002395"/>
                </a:solidFill>
                <a:latin typeface="Myriad Pro"/>
              </a:rPr>
              <a:t>         </a:t>
            </a:r>
            <a:r>
              <a:rPr lang="ru-RU" b="1" dirty="0" smtClean="0">
                <a:solidFill>
                  <a:srgbClr val="002395"/>
                </a:solidFill>
                <a:latin typeface="Myriad Pro"/>
              </a:rPr>
              <a:t>Комплексное обслуживание                    бизнеса</a:t>
            </a:r>
            <a:endParaRPr lang="ru-RU" b="1" dirty="0">
              <a:solidFill>
                <a:srgbClr val="002395"/>
              </a:solidFill>
              <a:latin typeface="Myriad Pr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" y="1052513"/>
            <a:ext cx="2449513" cy="2016125"/>
          </a:xfrm>
          <a:prstGeom prst="rect">
            <a:avLst/>
          </a:prstGeom>
          <a:solidFill>
            <a:schemeClr val="bg1"/>
          </a:solidFill>
          <a:ln w="25400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ru-RU" sz="1400" b="1">
                <a:solidFill>
                  <a:srgbClr val="002395"/>
                </a:solidFill>
              </a:rPr>
              <a:t>Кредиты на </a:t>
            </a: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финансирование</a:t>
            </a: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оборотного капитала</a:t>
            </a: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и инвестиционные цели</a:t>
            </a: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</p:txBody>
      </p:sp>
      <p:sp>
        <p:nvSpPr>
          <p:cNvPr id="41371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5563" y="1052513"/>
            <a:ext cx="2438400" cy="2016125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ru-RU" sz="1400" b="1">
                <a:solidFill>
                  <a:srgbClr val="002395"/>
                </a:solidFill>
              </a:rPr>
              <a:t>Покрытие кассовых </a:t>
            </a: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разрывов</a:t>
            </a: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(овердрафт)</a:t>
            </a: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</p:txBody>
      </p:sp>
      <p:sp>
        <p:nvSpPr>
          <p:cNvPr id="41371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16513" y="1052513"/>
            <a:ext cx="2303462" cy="2016125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ru-RU" sz="1400" b="1" dirty="0" err="1" smtClean="0">
                <a:solidFill>
                  <a:srgbClr val="002395"/>
                </a:solidFill>
              </a:rPr>
              <a:t>Суперкарта</a:t>
            </a:r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</p:txBody>
      </p:sp>
      <p:sp>
        <p:nvSpPr>
          <p:cNvPr id="41371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" y="3141663"/>
            <a:ext cx="2449513" cy="2087562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 dirty="0">
                <a:solidFill>
                  <a:srgbClr val="002395"/>
                </a:solidFill>
              </a:rPr>
              <a:t>Приобретение </a:t>
            </a:r>
          </a:p>
          <a:p>
            <a:pPr algn="ctr"/>
            <a:r>
              <a:rPr lang="ru-RU" sz="1400" b="1" dirty="0">
                <a:solidFill>
                  <a:srgbClr val="002395"/>
                </a:solidFill>
              </a:rPr>
              <a:t>автотранспорта и </a:t>
            </a:r>
          </a:p>
          <a:p>
            <a:pPr algn="ctr"/>
            <a:r>
              <a:rPr lang="ru-RU" sz="1400" b="1" dirty="0">
                <a:solidFill>
                  <a:srgbClr val="002395"/>
                </a:solidFill>
              </a:rPr>
              <a:t>коммерческой</a:t>
            </a:r>
          </a:p>
          <a:p>
            <a:pPr algn="ctr"/>
            <a:r>
              <a:rPr lang="ru-RU" sz="1400" b="1" dirty="0">
                <a:solidFill>
                  <a:srgbClr val="002395"/>
                </a:solidFill>
              </a:rPr>
              <a:t>техники</a:t>
            </a: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</p:txBody>
      </p:sp>
      <p:sp>
        <p:nvSpPr>
          <p:cNvPr id="41371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5563" y="3141663"/>
            <a:ext cx="2447925" cy="2087562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solidFill>
                  <a:srgbClr val="002395"/>
                </a:solidFill>
              </a:rPr>
              <a:t>Приобретение</a:t>
            </a: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коммерческой</a:t>
            </a:r>
          </a:p>
          <a:p>
            <a:pPr algn="ctr"/>
            <a:r>
              <a:rPr lang="ru-RU" sz="1400" b="1">
                <a:solidFill>
                  <a:srgbClr val="002395"/>
                </a:solidFill>
              </a:rPr>
              <a:t> недвижимости</a:t>
            </a: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</p:txBody>
      </p:sp>
      <p:sp>
        <p:nvSpPr>
          <p:cNvPr id="7175" name="Rectangle 26"/>
          <p:cNvSpPr>
            <a:spLocks noChangeArrowheads="1"/>
          </p:cNvSpPr>
          <p:nvPr/>
        </p:nvSpPr>
        <p:spPr bwMode="auto">
          <a:xfrm>
            <a:off x="200025" y="260350"/>
            <a:ext cx="5538793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8" rIns="91434" bIns="45718" anchor="ctr"/>
          <a:lstStyle/>
          <a:p>
            <a:pPr>
              <a:lnSpc>
                <a:spcPct val="95000"/>
              </a:lnSpc>
            </a:pPr>
            <a:r>
              <a:rPr lang="ru-RU" sz="1800" b="1" dirty="0">
                <a:solidFill>
                  <a:schemeClr val="bg1"/>
                </a:solidFill>
                <a:latin typeface="Myriad Pro"/>
              </a:rPr>
              <a:t>Наши </a:t>
            </a:r>
            <a:r>
              <a:rPr lang="ru-RU" sz="1800" b="1" dirty="0" smtClean="0">
                <a:solidFill>
                  <a:schemeClr val="bg1"/>
                </a:solidFill>
                <a:latin typeface="Myriad Pro"/>
              </a:rPr>
              <a:t>финансовые инструменты</a:t>
            </a:r>
            <a:endParaRPr lang="ru-RU" sz="1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13724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95875" y="3143250"/>
            <a:ext cx="2303463" cy="2087563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ru-RU" sz="1400" b="1" dirty="0" smtClean="0">
                <a:solidFill>
                  <a:srgbClr val="002395"/>
                </a:solidFill>
              </a:rPr>
              <a:t>Расчетно-кассовое </a:t>
            </a:r>
          </a:p>
          <a:p>
            <a:pPr algn="ctr"/>
            <a:r>
              <a:rPr lang="ru-RU" sz="1400" b="1" dirty="0" smtClean="0">
                <a:solidFill>
                  <a:srgbClr val="002395"/>
                </a:solidFill>
              </a:rPr>
              <a:t>обслуживание</a:t>
            </a:r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</p:txBody>
      </p:sp>
      <p:pic>
        <p:nvPicPr>
          <p:cNvPr id="413726" name="Picture 30" descr="j018742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4149725"/>
            <a:ext cx="10795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34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8" y="3933825"/>
            <a:ext cx="1657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3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08988" y="6454775"/>
            <a:ext cx="647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400" b="1" dirty="0">
              <a:solidFill>
                <a:srgbClr val="000099"/>
              </a:solidFill>
            </a:endParaRPr>
          </a:p>
        </p:txBody>
      </p:sp>
      <p:pic>
        <p:nvPicPr>
          <p:cNvPr id="413739" name="Рисунок 23" descr="1-1211550382Aga9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l="17073" r="31706"/>
          <a:stretch>
            <a:fillRect/>
          </a:stretch>
        </p:blipFill>
        <p:spPr bwMode="auto">
          <a:xfrm>
            <a:off x="3368675" y="1989138"/>
            <a:ext cx="8651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40" name="Picture 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925" y="1989138"/>
            <a:ext cx="1800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12050" y="1052513"/>
            <a:ext cx="2303463" cy="2016125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ru-RU" sz="1400" b="1">
                <a:solidFill>
                  <a:srgbClr val="002395"/>
                </a:solidFill>
              </a:rPr>
              <a:t>Кредит на кредит</a:t>
            </a: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400" b="1">
              <a:solidFill>
                <a:srgbClr val="002395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  <a:p>
            <a:pPr algn="ctr"/>
            <a:endParaRPr lang="ru-RU" sz="1200" b="1">
              <a:solidFill>
                <a:srgbClr val="E44506"/>
              </a:solidFill>
            </a:endParaRPr>
          </a:p>
        </p:txBody>
      </p:sp>
      <p:sp>
        <p:nvSpPr>
          <p:cNvPr id="3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12050" y="3141663"/>
            <a:ext cx="2303463" cy="2087562"/>
          </a:xfrm>
          <a:prstGeom prst="rect">
            <a:avLst/>
          </a:prstGeom>
          <a:solidFill>
            <a:schemeClr val="bg1"/>
          </a:solidFill>
          <a:ln w="25400" algn="ctr">
            <a:pattFill prst="pct50">
              <a:fgClr>
                <a:srgbClr val="00239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ru-RU" sz="1400" b="1" dirty="0" err="1" smtClean="0">
                <a:solidFill>
                  <a:srgbClr val="002395"/>
                </a:solidFill>
              </a:rPr>
              <a:t>Беззалоговый</a:t>
            </a:r>
            <a:r>
              <a:rPr lang="ru-RU" sz="1400" b="1" dirty="0" smtClean="0">
                <a:solidFill>
                  <a:srgbClr val="002395"/>
                </a:solidFill>
              </a:rPr>
              <a:t> кредит</a:t>
            </a:r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400" b="1" dirty="0">
              <a:solidFill>
                <a:srgbClr val="002395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  <a:p>
            <a:pPr algn="ctr"/>
            <a:endParaRPr lang="ru-RU" sz="1200" b="1" dirty="0">
              <a:solidFill>
                <a:srgbClr val="E44506"/>
              </a:solidFill>
            </a:endParaRPr>
          </a:p>
        </p:txBody>
      </p:sp>
      <p:pic>
        <p:nvPicPr>
          <p:cNvPr id="7196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0800" y="3716338"/>
            <a:ext cx="20161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36" descr="Рисунок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1650" y="1412875"/>
            <a:ext cx="106521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-15875" y="2781300"/>
            <a:ext cx="2590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rgbClr val="FF6600"/>
                </a:solidFill>
                <a:latin typeface="Myriad Pro"/>
              </a:rPr>
              <a:t>от 150 000 до 120 000 000 руб</a:t>
            </a:r>
          </a:p>
        </p:txBody>
      </p:sp>
      <p:sp>
        <p:nvSpPr>
          <p:cNvPr id="5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2533650" y="2781300"/>
            <a:ext cx="2590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rgbClr val="FF6600"/>
                </a:solidFill>
                <a:latin typeface="Myriad Pro"/>
              </a:rPr>
              <a:t>от 300 000 до 22 500 000 руб</a:t>
            </a:r>
          </a:p>
        </p:txBody>
      </p:sp>
      <p:sp>
        <p:nvSpPr>
          <p:cNvPr id="6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5024438" y="2714620"/>
            <a:ext cx="2590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 dirty="0" smtClean="0">
                <a:solidFill>
                  <a:srgbClr val="FF6600"/>
                </a:solidFill>
                <a:latin typeface="Myriad Pro"/>
              </a:rPr>
              <a:t>Лимит до 600т.р.</a:t>
            </a:r>
            <a:endParaRPr lang="ru-RU" sz="1200" b="1" dirty="0">
              <a:solidFill>
                <a:srgbClr val="FF6600"/>
              </a:solidFill>
              <a:latin typeface="Myriad Pro"/>
            </a:endParaRPr>
          </a:p>
        </p:txBody>
      </p:sp>
      <p:sp>
        <p:nvSpPr>
          <p:cNvPr id="7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7373938" y="2762250"/>
            <a:ext cx="2590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rgbClr val="FF6600"/>
                </a:solidFill>
                <a:latin typeface="Myriad Pro"/>
              </a:rPr>
              <a:t>от 1 000 000 до 120 000 000 руб</a:t>
            </a:r>
          </a:p>
        </p:txBody>
      </p:sp>
      <p:sp>
        <p:nvSpPr>
          <p:cNvPr id="8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-15875" y="4941888"/>
            <a:ext cx="2590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rgbClr val="FF6600"/>
                </a:solidFill>
                <a:latin typeface="Myriad Pro"/>
              </a:rPr>
              <a:t>от 150 000 до 30 000 000 руб</a:t>
            </a:r>
          </a:p>
        </p:txBody>
      </p:sp>
      <p:sp>
        <p:nvSpPr>
          <p:cNvPr id="9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2520950" y="4941888"/>
            <a:ext cx="2590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rgbClr val="FF6600"/>
                </a:solidFill>
                <a:latin typeface="Myriad Pro"/>
              </a:rPr>
              <a:t>от 1 000 000 до 100 000 000 руб</a:t>
            </a:r>
          </a:p>
        </p:txBody>
      </p:sp>
      <p:sp>
        <p:nvSpPr>
          <p:cNvPr id="10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4972050" y="4941888"/>
            <a:ext cx="2590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 dirty="0" smtClean="0">
                <a:solidFill>
                  <a:srgbClr val="FF6600"/>
                </a:solidFill>
                <a:latin typeface="Myriad Pro"/>
              </a:rPr>
              <a:t>Индивидуальные тарифы</a:t>
            </a:r>
            <a:endParaRPr lang="ru-RU" sz="1200" b="1" dirty="0">
              <a:solidFill>
                <a:srgbClr val="FF6600"/>
              </a:solidFill>
              <a:latin typeface="Myriad Pro"/>
            </a:endParaRPr>
          </a:p>
        </p:txBody>
      </p:sp>
      <p:sp>
        <p:nvSpPr>
          <p:cNvPr id="11" name="Заголовок 1">
            <a:hlinkClick r:id="" action="ppaction://noaction"/>
          </p:cNvPr>
          <p:cNvSpPr>
            <a:spLocks/>
          </p:cNvSpPr>
          <p:nvPr/>
        </p:nvSpPr>
        <p:spPr bwMode="auto">
          <a:xfrm>
            <a:off x="7373938" y="4941888"/>
            <a:ext cx="2590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1200" b="1" dirty="0">
                <a:solidFill>
                  <a:srgbClr val="FF6600"/>
                </a:solidFill>
                <a:latin typeface="Myriad Pro"/>
              </a:rPr>
              <a:t>от </a:t>
            </a:r>
            <a:r>
              <a:rPr lang="ru-RU" sz="1200" b="1" dirty="0" smtClean="0">
                <a:solidFill>
                  <a:srgbClr val="FF6600"/>
                </a:solidFill>
                <a:latin typeface="Myriad Pro"/>
              </a:rPr>
              <a:t>500 </a:t>
            </a:r>
            <a:r>
              <a:rPr lang="ru-RU" sz="1200" b="1" dirty="0">
                <a:solidFill>
                  <a:srgbClr val="FF6600"/>
                </a:solidFill>
                <a:latin typeface="Myriad Pro"/>
              </a:rPr>
              <a:t>000 до </a:t>
            </a:r>
            <a:r>
              <a:rPr lang="ru-RU" sz="1200" b="1" dirty="0" smtClean="0">
                <a:solidFill>
                  <a:srgbClr val="FF6600"/>
                </a:solidFill>
                <a:latin typeface="Myriad Pro"/>
              </a:rPr>
              <a:t>3 </a:t>
            </a:r>
            <a:r>
              <a:rPr lang="ru-RU" sz="1200" b="1" dirty="0">
                <a:solidFill>
                  <a:srgbClr val="FF6600"/>
                </a:solidFill>
                <a:latin typeface="Myriad Pro"/>
              </a:rPr>
              <a:t>000 000 </a:t>
            </a:r>
            <a:r>
              <a:rPr lang="ru-RU" sz="1200" b="1" dirty="0" err="1">
                <a:solidFill>
                  <a:srgbClr val="FF6600"/>
                </a:solidFill>
                <a:latin typeface="Myriad Pro"/>
              </a:rPr>
              <a:t>руб</a:t>
            </a:r>
            <a:endParaRPr lang="ru-RU" sz="1200" b="1" dirty="0">
              <a:solidFill>
                <a:srgbClr val="FF6600"/>
              </a:solidFill>
              <a:latin typeface="Myriad Pro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7056" y="1412776"/>
            <a:ext cx="1656184" cy="13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9024" y="3717032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8697416" y="5373216"/>
            <a:ext cx="935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45529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73342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7334250" y="2552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45720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73533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353300" y="2200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45593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76835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76835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45466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77597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7759700" y="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47371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83439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8343900" y="2779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>
            <a:off x="45021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5" name="Line 24"/>
          <p:cNvSpPr>
            <a:spLocks noChangeShapeType="1"/>
          </p:cNvSpPr>
          <p:nvPr/>
        </p:nvSpPr>
        <p:spPr bwMode="auto">
          <a:xfrm>
            <a:off x="82486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6" name="Line 25"/>
          <p:cNvSpPr>
            <a:spLocks noChangeShapeType="1"/>
          </p:cNvSpPr>
          <p:nvPr/>
        </p:nvSpPr>
        <p:spPr bwMode="auto">
          <a:xfrm>
            <a:off x="824865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>
            <a:off x="44831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82296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0" name="Line 29"/>
          <p:cNvSpPr>
            <a:spLocks noChangeShapeType="1"/>
          </p:cNvSpPr>
          <p:nvPr/>
        </p:nvSpPr>
        <p:spPr bwMode="auto">
          <a:xfrm>
            <a:off x="82296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2" name="Line 31"/>
          <p:cNvSpPr>
            <a:spLocks noChangeShapeType="1"/>
          </p:cNvSpPr>
          <p:nvPr/>
        </p:nvSpPr>
        <p:spPr bwMode="auto">
          <a:xfrm>
            <a:off x="45212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3" name="Line 32"/>
          <p:cNvSpPr>
            <a:spLocks noChangeShapeType="1"/>
          </p:cNvSpPr>
          <p:nvPr/>
        </p:nvSpPr>
        <p:spPr bwMode="auto">
          <a:xfrm>
            <a:off x="82677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4" name="Line 33"/>
          <p:cNvSpPr>
            <a:spLocks noChangeShapeType="1"/>
          </p:cNvSpPr>
          <p:nvPr/>
        </p:nvSpPr>
        <p:spPr bwMode="auto">
          <a:xfrm>
            <a:off x="82677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6" name="Line 35"/>
          <p:cNvSpPr>
            <a:spLocks noChangeShapeType="1"/>
          </p:cNvSpPr>
          <p:nvPr/>
        </p:nvSpPr>
        <p:spPr bwMode="auto">
          <a:xfrm>
            <a:off x="45593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Line 36"/>
          <p:cNvSpPr>
            <a:spLocks noChangeShapeType="1"/>
          </p:cNvSpPr>
          <p:nvPr/>
        </p:nvSpPr>
        <p:spPr bwMode="auto">
          <a:xfrm>
            <a:off x="8305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8" name="Line 37"/>
          <p:cNvSpPr>
            <a:spLocks noChangeShapeType="1"/>
          </p:cNvSpPr>
          <p:nvPr/>
        </p:nvSpPr>
        <p:spPr bwMode="auto">
          <a:xfrm>
            <a:off x="8305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0" name="Line 39"/>
          <p:cNvSpPr>
            <a:spLocks noChangeShapeType="1"/>
          </p:cNvSpPr>
          <p:nvPr/>
        </p:nvSpPr>
        <p:spPr bwMode="auto">
          <a:xfrm>
            <a:off x="46228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1" name="Line 40"/>
          <p:cNvSpPr>
            <a:spLocks noChangeShapeType="1"/>
          </p:cNvSpPr>
          <p:nvPr/>
        </p:nvSpPr>
        <p:spPr bwMode="auto">
          <a:xfrm>
            <a:off x="83185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2" name="Line 41"/>
          <p:cNvSpPr>
            <a:spLocks noChangeShapeType="1"/>
          </p:cNvSpPr>
          <p:nvPr/>
        </p:nvSpPr>
        <p:spPr bwMode="auto">
          <a:xfrm>
            <a:off x="8318500" y="2741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4" name="Line 43"/>
          <p:cNvSpPr>
            <a:spLocks noChangeShapeType="1"/>
          </p:cNvSpPr>
          <p:nvPr/>
        </p:nvSpPr>
        <p:spPr bwMode="auto">
          <a:xfrm>
            <a:off x="50736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5" name="Line 44"/>
          <p:cNvSpPr>
            <a:spLocks noChangeShapeType="1"/>
          </p:cNvSpPr>
          <p:nvPr/>
        </p:nvSpPr>
        <p:spPr bwMode="auto">
          <a:xfrm>
            <a:off x="7867650" y="28495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3284984"/>
            <a:ext cx="452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2132856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6" name="Заголовок 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2000672" y="2276872"/>
            <a:ext cx="4537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ru-RU" sz="2400" b="1" dirty="0">
                <a:solidFill>
                  <a:srgbClr val="002395"/>
                </a:solidFill>
                <a:latin typeface="Myriad Pro"/>
              </a:rPr>
              <a:t>         </a:t>
            </a:r>
          </a:p>
        </p:txBody>
      </p:sp>
      <p:sp>
        <p:nvSpPr>
          <p:cNvPr id="5181" name="Заголовок 1"/>
          <p:cNvSpPr>
            <a:spLocks/>
          </p:cNvSpPr>
          <p:nvPr/>
        </p:nvSpPr>
        <p:spPr bwMode="auto">
          <a:xfrm>
            <a:off x="144463" y="6453188"/>
            <a:ext cx="12080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endParaRPr lang="ru-RU" sz="1200" b="1" dirty="0">
              <a:solidFill>
                <a:srgbClr val="FF6600"/>
              </a:solidFill>
              <a:latin typeface="Myriad Pro"/>
            </a:endParaRPr>
          </a:p>
        </p:txBody>
      </p:sp>
      <p:pic>
        <p:nvPicPr>
          <p:cNvPr id="61" name="Picture 45" descr="Картинка 23 из 16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6776" y="2132856"/>
            <a:ext cx="41147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632520" y="105273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Взаимовыгодное партнерство</a:t>
            </a:r>
            <a:endParaRPr lang="ru-RU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4488" y="19888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+mn-lt"/>
              </a:rPr>
              <a:t>Открытость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0512" y="35010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+mn-lt"/>
              </a:rPr>
              <a:t>Честность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33320" y="19888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+mn-lt"/>
              </a:rPr>
              <a:t>Доверие</a:t>
            </a:r>
            <a:endParaRPr lang="ru-RU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33320" y="3429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Надежность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3573016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1272" y="3501008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280" y="2060848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63" y="3284984"/>
            <a:ext cx="452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5488" y="1844824"/>
            <a:ext cx="452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1916832"/>
            <a:ext cx="452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1784648" y="5013176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6600"/>
                </a:solidFill>
                <a:latin typeface="+mn-lt"/>
              </a:rPr>
              <a:t>Промсвязьбанк  -  Мы с Вами</a:t>
            </a:r>
            <a:r>
              <a:rPr lang="ru-RU" sz="2600" b="1" dirty="0" smtClean="0">
                <a:solidFill>
                  <a:srgbClr val="FF6600"/>
                </a:solidFill>
                <a:latin typeface="+mn-lt"/>
              </a:rPr>
              <a:t>!</a:t>
            </a:r>
            <a:endParaRPr lang="ru-RU" sz="2600" b="1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 новый">
  <a:themeElements>
    <a:clrScheme name="Эскиз нов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скиз новый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скиз нов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нов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нов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нов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нов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нов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нов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нов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нов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нов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нов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нов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иповой слайд-Промсвязьбанк">
  <a:themeElements>
    <a:clrScheme name="Типовой слайд-Промсвязьбан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повой слайд-Промсвязьбанк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иповой слайд-Промсвязьбан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повой слайд-Промсвязьбан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повой слайд-Промсвязьбан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Эскиз новый</Template>
  <TotalTime>16708</TotalTime>
  <Words>251</Words>
  <Application>Microsoft Office PowerPoint</Application>
  <PresentationFormat>Лист A4 (210x297 мм)</PresentationFormat>
  <Paragraphs>104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Эскиз новый</vt:lpstr>
      <vt:lpstr>Типовой слайд-Промсвязьбанк</vt:lpstr>
      <vt:lpstr>CorelDRAW</vt:lpstr>
      <vt:lpstr>Visio</vt:lpstr>
      <vt:lpstr>Слайд 1</vt:lpstr>
      <vt:lpstr>Схема взаимодействия с Гарантийными фондами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Банке</dc:title>
  <dc:creator>Efimov Maksim</dc:creator>
  <cp:lastModifiedBy>TYUNYAKINAV</cp:lastModifiedBy>
  <cp:revision>1273</cp:revision>
  <dcterms:created xsi:type="dcterms:W3CDTF">2008-04-17T14:24:27Z</dcterms:created>
  <dcterms:modified xsi:type="dcterms:W3CDTF">2013-11-13T11:38:34Z</dcterms:modified>
</cp:coreProperties>
</file>